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9ee2b840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69ee2b840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69ee2b840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350198" y="1458736"/>
            <a:ext cx="74163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Eco-Guard: The Autonomous AI Drone for Urban Monitoring</a:t>
            </a:r>
            <a:endParaRPr b="0" i="0" sz="44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350198" y="4488061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By: </a:t>
            </a:r>
            <a:r>
              <a:rPr lang="en-US" sz="1900">
                <a:solidFill>
                  <a:srgbClr val="E2E6E9"/>
                </a:solidFill>
              </a:rPr>
              <a:t>PHANTOMPULSE</a:t>
            </a:r>
            <a:endParaRPr b="0" i="0" sz="19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350198" y="5135880"/>
            <a:ext cx="741640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For: Hackarena 2025</a:t>
            </a:r>
            <a:endParaRPr b="0" i="0" sz="1900" u="none" cap="none" strike="noStrike"/>
          </a:p>
        </p:txBody>
      </p:sp>
      <p:pic>
        <p:nvPicPr>
          <p:cNvPr descr="preencoded.png"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8300" y="5640200"/>
            <a:ext cx="1186725" cy="11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196403" y="5783699"/>
            <a:ext cx="2925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9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5788048" y="1820461"/>
            <a:ext cx="74163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1" lang="en-US" sz="69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!!!!</a:t>
            </a:r>
            <a:endParaRPr b="1" i="1" sz="6900" u="sng" cap="none" strike="noStrike"/>
          </a:p>
        </p:txBody>
      </p:sp>
      <p:sp>
        <p:nvSpPr>
          <p:cNvPr id="216" name="Google Shape;216;p22"/>
          <p:cNvSpPr/>
          <p:nvPr/>
        </p:nvSpPr>
        <p:spPr>
          <a:xfrm>
            <a:off x="6896723" y="3801011"/>
            <a:ext cx="741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1" lang="en-US" sz="3700" u="sng">
                <a:solidFill>
                  <a:srgbClr val="E2E6E9"/>
                </a:solidFill>
              </a:rPr>
              <a:t>Any questions ???</a:t>
            </a:r>
            <a:endParaRPr b="1" i="1" sz="3700" u="sng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6350198" y="5135880"/>
            <a:ext cx="741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For: Hackarena 2025</a:t>
            </a:r>
            <a:endParaRPr b="0" i="0" sz="1900" u="none" cap="none" strike="noStrike"/>
          </a:p>
        </p:txBody>
      </p:sp>
      <p:pic>
        <p:nvPicPr>
          <p:cNvPr descr="preencoded.png" id="218" name="Google Shape;2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8300" y="5640200"/>
            <a:ext cx="1186725" cy="11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7196403" y="5783699"/>
            <a:ext cx="2925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662351" y="520425"/>
            <a:ext cx="13313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b="1" i="0" lang="en-US" sz="38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Urban Challenge: Manual &amp; Inefficient Systems</a:t>
            </a:r>
            <a:endParaRPr b="1" i="0" sz="38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568695" y="1983776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Cities grapple with a range of escalating urban issues:</a:t>
            </a:r>
            <a:endParaRPr b="1" i="1" sz="21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62395" y="3193649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Char char="•"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Unmanaged waste accumulation</a:t>
            </a:r>
            <a:endParaRPr b="1" i="1" sz="21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62345" y="3753174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Char char="•"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Pervasive traffic rule violations</a:t>
            </a:r>
            <a:endParaRPr b="1" i="1" sz="21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568695" y="4400012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Char char="•"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Delayed disaster response times</a:t>
            </a:r>
            <a:endParaRPr b="1" i="1" sz="21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68645" y="4875075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Char char="•"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Unchecked deforestation &amp; green cover loss</a:t>
            </a:r>
            <a:endParaRPr b="1" i="1" sz="21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62345" y="5844573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Current manual monitoring systems are slow, inefficient, and lack the scalability needed to address these growing problems effectively.</a:t>
            </a:r>
            <a:endParaRPr b="1" i="1" sz="2150" u="none" cap="none" strike="noStrike"/>
          </a:p>
        </p:txBody>
      </p:sp>
      <p:pic>
        <p:nvPicPr>
          <p:cNvPr descr="preencoded.png"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6674" y="1291274"/>
            <a:ext cx="6938324" cy="69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662351" y="520425"/>
            <a:ext cx="13782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b="1" i="0" lang="en-US" sz="3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Introducing Eco-Guard: Our AI-Powered Drone Solution</a:t>
            </a:r>
            <a:endParaRPr b="0" i="0" sz="3650" u="none" cap="none" strike="noStrike"/>
          </a:p>
        </p:txBody>
      </p:sp>
      <p:pic>
        <p:nvPicPr>
          <p:cNvPr descr="preencoded.png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450" y="1705300"/>
            <a:ext cx="6421999" cy="6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7318875" y="1705300"/>
            <a:ext cx="689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150" u="none" cap="none" strike="noStrike">
                <a:solidFill>
                  <a:srgbClr val="E2E6E9"/>
                </a:solidFill>
              </a:rPr>
              <a:t>Eco-Guard is an innovative, AI-powered drone system designed to revolutionize urban monitoring:</a:t>
            </a:r>
            <a:endParaRPr b="1" i="1" sz="21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553632" y="3142813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0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Real-time Detection:</a:t>
            </a:r>
            <a:r>
              <a:rPr b="1" i="1" lang="en-US" sz="2050" u="none" cap="none" strike="noStrike">
                <a:solidFill>
                  <a:srgbClr val="E2E6E9"/>
                </a:solidFill>
              </a:rPr>
              <a:t> Identifies multiple urban issues instantly.</a:t>
            </a:r>
            <a:endParaRPr b="1" i="1" sz="20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553632" y="4199701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0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Automated Reporting:</a:t>
            </a:r>
            <a:r>
              <a:rPr b="1" i="1" lang="en-US" sz="2050" u="none" cap="none" strike="noStrike">
                <a:solidFill>
                  <a:srgbClr val="E2E6E9"/>
                </a:solidFill>
              </a:rPr>
              <a:t> Generates and sends detailed incident reports.</a:t>
            </a:r>
            <a:endParaRPr b="1" i="1" sz="20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7553632" y="5256589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0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Smart Escalation:</a:t>
            </a:r>
            <a:r>
              <a:rPr b="1" i="1" lang="en-US" sz="2050" u="none" cap="none" strike="noStrike">
                <a:solidFill>
                  <a:srgbClr val="E2E6E9"/>
                </a:solidFill>
              </a:rPr>
              <a:t> Ensures timely action through an intelligent complaint-logging system.</a:t>
            </a:r>
            <a:endParaRPr b="1" i="1" sz="20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553632" y="6373238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1" lang="en-US" sz="2050" u="none" cap="none" strike="noStrike">
                <a:solidFill>
                  <a:srgbClr val="E2E6E9"/>
                </a:solidFill>
              </a:rPr>
              <a:t>It's not just surveillance; it's an end-to-end solution for civic problem-solving.</a:t>
            </a:r>
            <a:endParaRPr b="1" i="1" sz="20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734501" y="370225"/>
            <a:ext cx="13300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Montserrat"/>
              <a:buNone/>
            </a:pPr>
            <a:r>
              <a:rPr b="1" i="0" lang="en-US" sz="425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Features: Comprehensive Urban Insights</a:t>
            </a:r>
            <a:endParaRPr b="1" i="0" sz="4250" u="sng" cap="none" strike="noStrike"/>
          </a:p>
        </p:txBody>
      </p:sp>
      <p:pic>
        <p:nvPicPr>
          <p:cNvPr descr="preencoded.png" id="95" name="Google Shape;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497" y="1652468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734497" y="2544247"/>
            <a:ext cx="2384703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Waste Detection</a:t>
            </a:r>
            <a:endParaRPr b="0" i="0" sz="18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34497" y="2968109"/>
            <a:ext cx="6449497" cy="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Identifies illegal dumping sites and overflowing bins.</a:t>
            </a:r>
            <a:endParaRPr b="0" i="0" sz="165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288" y="1652468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446288" y="2544247"/>
            <a:ext cx="2384703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Traffic Monitoring</a:t>
            </a:r>
            <a:endParaRPr b="0" i="0" sz="18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446288" y="2968109"/>
            <a:ext cx="6449616" cy="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Detects red light violations, illegal parking, and lane infringements.</a:t>
            </a:r>
            <a:endParaRPr b="0" i="0" sz="16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497" y="3807500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34501" y="4699275"/>
            <a:ext cx="3295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Green Cover Mapping</a:t>
            </a:r>
            <a:endParaRPr b="0" i="0" sz="18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656422" y="5123190"/>
            <a:ext cx="6449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Counts trees and assesses urban greenery health.</a:t>
            </a:r>
            <a:endParaRPr b="0" i="0" sz="1650" u="none" cap="none" strike="noStrike"/>
          </a:p>
        </p:txBody>
      </p:sp>
      <p:pic>
        <p:nvPicPr>
          <p:cNvPr descr="preencoded.png" id="104" name="Google Shape;10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6288" y="3807500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7446288" y="4699278"/>
            <a:ext cx="2384703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Hazard Detection</a:t>
            </a:r>
            <a:endParaRPr b="0" i="0" sz="18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446288" y="5123140"/>
            <a:ext cx="6449616" cy="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Spots early signs of fires and flood risks.</a:t>
            </a:r>
            <a:endParaRPr b="0" i="0" sz="1650" u="none" cap="none" strike="noStrike"/>
          </a:p>
        </p:txBody>
      </p:sp>
      <p:pic>
        <p:nvPicPr>
          <p:cNvPr descr="preencoded.png" id="107" name="Google Shape;10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497" y="5962531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734497" y="6854309"/>
            <a:ext cx="2384703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Real-time Alerts</a:t>
            </a:r>
            <a:endParaRPr b="0" i="0" sz="18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34497" y="7278172"/>
            <a:ext cx="6449497" cy="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Instant notifications via Twilio to authorities.</a:t>
            </a:r>
            <a:endParaRPr b="0" i="0" sz="1650" u="none" cap="none" strike="noStrike"/>
          </a:p>
        </p:txBody>
      </p:sp>
      <p:pic>
        <p:nvPicPr>
          <p:cNvPr descr="preencoded.png" id="110" name="Google Shape;11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6288" y="5962531"/>
            <a:ext cx="629483" cy="62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7446288" y="6854309"/>
            <a:ext cx="2384703" cy="29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ontserrat"/>
              <a:buNone/>
            </a:pPr>
            <a:r>
              <a:rPr b="1" i="0" lang="en-US" sz="18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Complaint Logging</a:t>
            </a:r>
            <a:endParaRPr b="0" i="0" sz="18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446288" y="7278172"/>
            <a:ext cx="6449616" cy="3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48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Firebase integration for automated complaint registration.</a:t>
            </a:r>
            <a:endParaRPr b="0" i="0" sz="16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12836825" y="6854300"/>
            <a:ext cx="26367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714248" y="561150"/>
            <a:ext cx="11977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Montserrat"/>
              <a:buNone/>
            </a:pPr>
            <a:r>
              <a:rPr b="1" lang="en-US" sz="475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It Works: A Seamless Workflow</a:t>
            </a:r>
            <a:endParaRPr b="1" sz="4750" u="sng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56" y="1549122"/>
            <a:ext cx="1020366" cy="12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1938702" y="1753200"/>
            <a:ext cx="3699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Drone Captures Video</a:t>
            </a:r>
            <a:endParaRPr b="0" i="0" sz="18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1938695" y="2165509"/>
            <a:ext cx="1197744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High-resolution camera streams live footage.</a:t>
            </a:r>
            <a:endParaRPr b="0" i="0" sz="160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256" y="2773561"/>
            <a:ext cx="1020366" cy="12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1938702" y="2977625"/>
            <a:ext cx="524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AI Detection (Python + OpenCV)</a:t>
            </a:r>
            <a:endParaRPr b="0" i="0" sz="18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938695" y="3389947"/>
            <a:ext cx="1197744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Onboard AI analyzes video for anomalies and violations.</a:t>
            </a:r>
            <a:endParaRPr b="0" i="0" sz="1600" u="none" cap="none" strike="noStrike"/>
          </a:p>
        </p:txBody>
      </p:sp>
      <p:pic>
        <p:nvPicPr>
          <p:cNvPr descr="preencoded.png" id="126" name="Google Shape;1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256" y="3998000"/>
            <a:ext cx="1020366" cy="12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1938695" y="4202073"/>
            <a:ext cx="2318980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Data to Firebase</a:t>
            </a:r>
            <a:endParaRPr b="0" i="0" sz="18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1938695" y="4614386"/>
            <a:ext cx="1197744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Detected incident data securely logged to cloud database.</a:t>
            </a:r>
            <a:endParaRPr b="0" i="0" sz="1600" u="none" cap="none" strike="noStrike"/>
          </a:p>
        </p:txBody>
      </p:sp>
      <p:pic>
        <p:nvPicPr>
          <p:cNvPr descr="preencoded.png" id="129" name="Google Shape;12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256" y="5222438"/>
            <a:ext cx="1020366" cy="12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1938695" y="5426512"/>
            <a:ext cx="2318980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Twilio SMS Alerts</a:t>
            </a:r>
            <a:endParaRPr b="0" i="0" sz="18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1938695" y="5838825"/>
            <a:ext cx="1197744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Automated SMS sent to relevant municipal officials.</a:t>
            </a:r>
            <a:endParaRPr b="0" i="0" sz="1600" u="none" cap="none" strike="noStrike"/>
          </a:p>
        </p:txBody>
      </p:sp>
      <p:pic>
        <p:nvPicPr>
          <p:cNvPr descr="preencoded.png" id="132" name="Google Shape;1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256" y="6446877"/>
            <a:ext cx="1020366" cy="12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1938703" y="6650950"/>
            <a:ext cx="4808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Montserrat"/>
              <a:buNone/>
            </a:pPr>
            <a:r>
              <a:rPr b="1" i="0" lang="en-US" sz="18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Auto-Complaint System</a:t>
            </a:r>
            <a:endParaRPr b="0" i="0" sz="180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1938695" y="7063264"/>
            <a:ext cx="11977449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If unresolved in 24 hours, an official complaint is logged.</a:t>
            </a:r>
            <a:endParaRPr b="0" i="0" sz="160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863798" y="2015728"/>
            <a:ext cx="11598950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Robust Tech Stack: Powering Eco-Guard</a:t>
            </a:r>
            <a:endParaRPr b="0" i="0" sz="44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863798" y="3333988"/>
            <a:ext cx="3351848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b="0" i="0" sz="22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863798" y="3931444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Flight Controller: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Pixhawk 2.4.8 FC</a:t>
            </a:r>
            <a:endParaRPr b="0" i="0" sz="19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863798" y="4387929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Radio Control: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FlySky i6S + FS-iA10B Receiver</a:t>
            </a:r>
            <a:endParaRPr b="0" i="0" sz="19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863798" y="4844415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Propulsion: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High-performance BLDC Motors</a:t>
            </a:r>
            <a:endParaRPr b="0" i="0" sz="190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863798" y="5300901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Power: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4S LiPo Battery</a:t>
            </a:r>
            <a:endParaRPr b="0" i="0" sz="19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863798" y="5757386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Navigation: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M8N GPS Module</a:t>
            </a:r>
            <a:endParaRPr b="0" i="0" sz="19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7623929" y="3333988"/>
            <a:ext cx="3973473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&amp; Communication</a:t>
            </a:r>
            <a:endParaRPr b="0" i="0" sz="220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7623929" y="3931444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AI/CV: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Python with OpenCV</a:t>
            </a:r>
            <a:endParaRPr b="0" i="0" sz="19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7623929" y="4387929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Database: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Firebase</a:t>
            </a:r>
            <a:endParaRPr b="0" i="0" sz="19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7623929" y="4844415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Messaging: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Twilio API</a:t>
            </a:r>
            <a:endParaRPr b="0" i="0" sz="19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7623929" y="5300901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Firmware: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Arduino IDE</a:t>
            </a:r>
            <a:endParaRPr b="0" i="0" sz="19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623929" y="5757386"/>
            <a:ext cx="6150293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Protocol: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iBUS for Receiver-FC communication</a:t>
            </a:r>
            <a:endParaRPr b="0" i="0" sz="19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770232" y="3357925"/>
            <a:ext cx="14518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Montserrat"/>
              <a:buNone/>
            </a:pPr>
            <a:r>
              <a:rPr b="1" i="0" lang="en-US" sz="45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Makes Eco-Guard Different?</a:t>
            </a:r>
            <a:endParaRPr b="1" i="0" sz="4500" u="sng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70215" y="4313158"/>
            <a:ext cx="6434971" cy="1544598"/>
          </a:xfrm>
          <a:prstGeom prst="roundRect">
            <a:avLst>
              <a:gd fmla="val 213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990253" y="4533175"/>
            <a:ext cx="46014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Multi-functional Platform</a:t>
            </a:r>
            <a:endParaRPr b="0" i="0" sz="19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990243" y="4977646"/>
            <a:ext cx="5994916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One drone system for diverse urban issues, unlike single-purpose solutions.</a:t>
            </a:r>
            <a:endParaRPr b="0" i="0" sz="17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425214" y="4313158"/>
            <a:ext cx="6434971" cy="1544598"/>
          </a:xfrm>
          <a:prstGeom prst="roundRect">
            <a:avLst>
              <a:gd fmla="val 213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7645253" y="4533175"/>
            <a:ext cx="3739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Modular &amp; Adaptable</a:t>
            </a:r>
            <a:endParaRPr b="0" i="0" sz="19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645241" y="4977646"/>
            <a:ext cx="5994916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Software designed to integrate with various drone hardware platforms.</a:t>
            </a:r>
            <a:endParaRPr b="0" i="0" sz="17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770215" y="6077783"/>
            <a:ext cx="6434971" cy="1544598"/>
          </a:xfrm>
          <a:prstGeom prst="roundRect">
            <a:avLst>
              <a:gd fmla="val 213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990243" y="6297811"/>
            <a:ext cx="250067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Real-time Action</a:t>
            </a:r>
            <a:endParaRPr b="0" i="0" sz="19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990243" y="6742271"/>
            <a:ext cx="5994916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Moves beyond mere surveillance to proactive alert and complaint systems.</a:t>
            </a:r>
            <a:endParaRPr b="0" i="0" sz="17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425214" y="6077783"/>
            <a:ext cx="6434971" cy="1544598"/>
          </a:xfrm>
          <a:prstGeom prst="roundRect">
            <a:avLst>
              <a:gd fmla="val 213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645254" y="6297800"/>
            <a:ext cx="3739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India-Specific Design</a:t>
            </a:r>
            <a:endParaRPr b="0" i="0" sz="19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645241" y="6742271"/>
            <a:ext cx="5994916" cy="660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Optimized for the unique challenges and conditions of Indian urban environments.</a:t>
            </a:r>
            <a:endParaRPr b="0" i="0" sz="17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11540750" y="7763763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751877" y="591375"/>
            <a:ext cx="1683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Montserrat"/>
              <a:buNone/>
            </a:pPr>
            <a:r>
              <a:rPr b="1" i="0" lang="en-US" sz="50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Users &amp; Customers</a:t>
            </a:r>
            <a:endParaRPr b="1" i="0" sz="5000" u="sng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751880" y="1631394"/>
            <a:ext cx="483394" cy="483394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1450045" y="1671650"/>
            <a:ext cx="4922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ontserrat"/>
              <a:buNone/>
            </a:pPr>
            <a:r>
              <a:rPr b="1" i="0" lang="en-US" sz="23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Municipal Corporations</a:t>
            </a:r>
            <a:endParaRPr b="0" i="0" sz="230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1450062" y="2166699"/>
            <a:ext cx="12428458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For efficient urban administration and maintenance.</a:t>
            </a:r>
            <a:endParaRPr b="0" i="0" sz="1650" u="none" cap="none" strike="noStrike"/>
          </a:p>
        </p:txBody>
      </p:sp>
      <p:sp>
        <p:nvSpPr>
          <p:cNvPr id="184" name="Google Shape;184;p20"/>
          <p:cNvSpPr/>
          <p:nvPr/>
        </p:nvSpPr>
        <p:spPr>
          <a:xfrm>
            <a:off x="751880" y="2918698"/>
            <a:ext cx="483394" cy="483394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450043" y="2958950"/>
            <a:ext cx="5859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ontserrat"/>
              <a:buNone/>
            </a:pPr>
            <a:r>
              <a:rPr b="1" i="0" lang="en-US" sz="23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Smart City Departments</a:t>
            </a:r>
            <a:endParaRPr b="0" i="0" sz="23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1450062" y="3454003"/>
            <a:ext cx="12428458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As a core component of their integrated urban management systems.</a:t>
            </a:r>
            <a:endParaRPr b="0" i="0" sz="16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51880" y="4206002"/>
            <a:ext cx="483394" cy="483394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1450045" y="4246250"/>
            <a:ext cx="53283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ontserrat"/>
              <a:buNone/>
            </a:pPr>
            <a:r>
              <a:rPr b="1" i="0" lang="en-US" sz="23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Disaster Response Teams</a:t>
            </a:r>
            <a:endParaRPr b="0" i="0" sz="23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1450062" y="4741307"/>
            <a:ext cx="12428458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For rapid assessment and monitoring during crises.</a:t>
            </a:r>
            <a:endParaRPr b="0" i="0" sz="16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751880" y="5493306"/>
            <a:ext cx="483394" cy="483394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450045" y="5533550"/>
            <a:ext cx="72177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ontserrat"/>
              <a:buNone/>
            </a:pPr>
            <a:r>
              <a:rPr b="1" i="0" lang="en-US" sz="23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Environmental &amp; Forest Agencies</a:t>
            </a:r>
            <a:endParaRPr b="0" i="0" sz="23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1450099" y="6028661"/>
            <a:ext cx="12428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For green cover monitoring and illegal activity detection.</a:t>
            </a:r>
            <a:endParaRPr b="0" i="0" sz="16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751880" y="6780609"/>
            <a:ext cx="483394" cy="483394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450040" y="6820850"/>
            <a:ext cx="6655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00"/>
              <a:buFont typeface="Montserrat"/>
              <a:buNone/>
            </a:pPr>
            <a:r>
              <a:rPr b="1" i="0" lang="en-US" sz="23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Educational Institutions</a:t>
            </a:r>
            <a:endParaRPr b="0" i="0" sz="23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1450062" y="7315914"/>
            <a:ext cx="12428458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As a platform for research and practical application in urban tech.</a:t>
            </a:r>
            <a:endParaRPr b="0" i="0" sz="16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10960800" y="6717588"/>
            <a:ext cx="3669600" cy="1512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2542551" y="627000"/>
            <a:ext cx="88578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Montserrat"/>
              <a:buNone/>
            </a:pPr>
            <a:r>
              <a:rPr b="1" i="0" lang="en-US" sz="535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&amp; Future Scope</a:t>
            </a:r>
            <a:endParaRPr b="1" i="0" sz="5350" u="sng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684373" y="2182532"/>
            <a:ext cx="6265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1" i="1" lang="en-US" sz="19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Solar Charging:</a:t>
            </a:r>
            <a:r>
              <a:rPr b="1" i="1" lang="en-US" sz="1950" u="none" cap="none" strike="noStrike">
                <a:solidFill>
                  <a:srgbClr val="E2E6E9"/>
                </a:solidFill>
              </a:rPr>
              <a:t> Autonomous drone charging bases for extended operations.</a:t>
            </a:r>
            <a:endParaRPr b="1" i="1" sz="19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621848" y="3262729"/>
            <a:ext cx="6265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1" i="1" lang="en-US" sz="19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Voice Assistant:</a:t>
            </a:r>
            <a:r>
              <a:rPr b="1" i="1" lang="en-US" sz="1950" u="none" cap="none" strike="noStrike">
                <a:solidFill>
                  <a:srgbClr val="E2E6E9"/>
                </a:solidFill>
              </a:rPr>
              <a:t> Integration for intuitive control and real-time query handling.</a:t>
            </a:r>
            <a:endParaRPr b="1" i="1" sz="19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621848" y="4218052"/>
            <a:ext cx="6265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1" i="1" lang="en-US" sz="19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Night Vision:</a:t>
            </a:r>
            <a:r>
              <a:rPr b="1" i="1" lang="en-US" sz="1950" u="none" cap="none" strike="noStrike">
                <a:solidFill>
                  <a:srgbClr val="E2E6E9"/>
                </a:solidFill>
              </a:rPr>
              <a:t> Enhanced cameras for 24/7 monitoring capabilities.</a:t>
            </a:r>
            <a:endParaRPr b="1" i="1" sz="19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621848" y="5321675"/>
            <a:ext cx="6265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1" i="1" lang="en-US" sz="19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Expanded Deployment:</a:t>
            </a:r>
            <a:r>
              <a:rPr b="1" i="1" lang="en-US" sz="1950" u="none" cap="none" strike="noStrike">
                <a:solidFill>
                  <a:srgbClr val="E2E6E9"/>
                </a:solidFill>
              </a:rPr>
              <a:t> Forest fire detection, border surveillance, and agricultural monitoring.</a:t>
            </a:r>
            <a:endParaRPr b="1" i="1" sz="195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621848" y="6425298"/>
            <a:ext cx="6265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1" i="1" lang="en-US" sz="19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Government Dashboards:</a:t>
            </a:r>
            <a:r>
              <a:rPr b="1" i="1" lang="en-US" sz="1950" u="none" cap="none" strike="noStrike">
                <a:solidFill>
                  <a:srgbClr val="E2E6E9"/>
                </a:solidFill>
              </a:rPr>
              <a:t> Seamless integration with existing civic management platforms.</a:t>
            </a:r>
            <a:endParaRPr b="1" i="1" sz="1950" u="none" cap="none" strike="noStrike"/>
          </a:p>
        </p:txBody>
      </p:sp>
      <p:pic>
        <p:nvPicPr>
          <p:cNvPr descr="preencoded.png"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050" y="1826550"/>
            <a:ext cx="6882327" cy="62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